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8" r:id="rId4"/>
    <p:sldId id="259" r:id="rId5"/>
    <p:sldId id="260" r:id="rId6"/>
    <p:sldId id="262" r:id="rId7"/>
    <p:sldId id="268" r:id="rId8"/>
    <p:sldId id="261" r:id="rId9"/>
    <p:sldId id="269" r:id="rId10"/>
    <p:sldId id="267" r:id="rId11"/>
    <p:sldId id="26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D57B277-6391-4DEB-8A61-F58596F39984}">
          <p14:sldIdLst>
            <p14:sldId id="256"/>
            <p14:sldId id="257"/>
            <p14:sldId id="258"/>
            <p14:sldId id="259"/>
            <p14:sldId id="260"/>
            <p14:sldId id="262"/>
            <p14:sldId id="268"/>
            <p14:sldId id="261"/>
            <p14:sldId id="269"/>
            <p14:sldId id="267"/>
            <p14:sldId id="26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INE Naomi (DR971)" initials="P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59" autoAdjust="0"/>
    <p:restoredTop sz="94660" autoAdjust="0"/>
  </p:normalViewPr>
  <p:slideViewPr>
    <p:cSldViewPr>
      <p:cViewPr>
        <p:scale>
          <a:sx n="60" d="100"/>
          <a:sy n="60" d="100"/>
        </p:scale>
        <p:origin x="-672" y="-3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44823-A1CD-4DCF-A541-D790ACEE26CC}" type="datetimeFigureOut">
              <a:rPr lang="fr-FR" smtClean="0"/>
              <a:t>25/11/2019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B303A-FCC3-4C7D-9E85-54A906EAAB4A}" type="slidenum">
              <a:rPr lang="fr-FR" smtClean="0"/>
              <a:t>‹N°›</a:t>
            </a:fld>
            <a:endParaRPr lang="fr-FR"/>
          </a:p>
        </p:txBody>
      </p:sp>
    </p:spTree>
    <p:extLst>
      <p:ext uri="{BB962C8B-B14F-4D97-AF65-F5344CB8AC3E}">
        <p14:creationId xmlns:p14="http://schemas.microsoft.com/office/powerpoint/2010/main" val="22242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1</a:t>
            </a:fld>
            <a:endParaRPr lang="fr-FR"/>
          </a:p>
        </p:txBody>
      </p:sp>
    </p:spTree>
    <p:extLst>
      <p:ext uri="{BB962C8B-B14F-4D97-AF65-F5344CB8AC3E}">
        <p14:creationId xmlns:p14="http://schemas.microsoft.com/office/powerpoint/2010/main" val="146321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2</a:t>
            </a:fld>
            <a:endParaRPr lang="fr-FR"/>
          </a:p>
        </p:txBody>
      </p:sp>
    </p:spTree>
    <p:extLst>
      <p:ext uri="{BB962C8B-B14F-4D97-AF65-F5344CB8AC3E}">
        <p14:creationId xmlns:p14="http://schemas.microsoft.com/office/powerpoint/2010/main" val="58956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3</a:t>
            </a:fld>
            <a:endParaRPr lang="fr-FR"/>
          </a:p>
        </p:txBody>
      </p:sp>
    </p:spTree>
    <p:extLst>
      <p:ext uri="{BB962C8B-B14F-4D97-AF65-F5344CB8AC3E}">
        <p14:creationId xmlns:p14="http://schemas.microsoft.com/office/powerpoint/2010/main" val="398199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4</a:t>
            </a:fld>
            <a:endParaRPr lang="fr-FR"/>
          </a:p>
        </p:txBody>
      </p:sp>
    </p:spTree>
    <p:extLst>
      <p:ext uri="{BB962C8B-B14F-4D97-AF65-F5344CB8AC3E}">
        <p14:creationId xmlns:p14="http://schemas.microsoft.com/office/powerpoint/2010/main" val="4300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5</a:t>
            </a:fld>
            <a:endParaRPr lang="fr-FR"/>
          </a:p>
        </p:txBody>
      </p:sp>
    </p:spTree>
    <p:extLst>
      <p:ext uri="{BB962C8B-B14F-4D97-AF65-F5344CB8AC3E}">
        <p14:creationId xmlns:p14="http://schemas.microsoft.com/office/powerpoint/2010/main" val="258466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6</a:t>
            </a:fld>
            <a:endParaRPr lang="fr-FR"/>
          </a:p>
        </p:txBody>
      </p:sp>
    </p:spTree>
    <p:extLst>
      <p:ext uri="{BB962C8B-B14F-4D97-AF65-F5344CB8AC3E}">
        <p14:creationId xmlns:p14="http://schemas.microsoft.com/office/powerpoint/2010/main" val="325606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7</a:t>
            </a:fld>
            <a:endParaRPr lang="fr-FR"/>
          </a:p>
        </p:txBody>
      </p:sp>
    </p:spTree>
    <p:extLst>
      <p:ext uri="{BB962C8B-B14F-4D97-AF65-F5344CB8AC3E}">
        <p14:creationId xmlns:p14="http://schemas.microsoft.com/office/powerpoint/2010/main" val="325606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EB303A-FCC3-4C7D-9E85-54A906EAAB4A}" type="slidenum">
              <a:rPr lang="fr-FR" smtClean="0"/>
              <a:t>8</a:t>
            </a:fld>
            <a:endParaRPr lang="fr-FR"/>
          </a:p>
        </p:txBody>
      </p:sp>
    </p:spTree>
    <p:extLst>
      <p:ext uri="{BB962C8B-B14F-4D97-AF65-F5344CB8AC3E}">
        <p14:creationId xmlns:p14="http://schemas.microsoft.com/office/powerpoint/2010/main" val="20928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D4EDE59-6459-4D53-9248-9D369CE1B4AC}" type="datetimeFigureOut">
              <a:rPr lang="fr-FR" smtClean="0"/>
              <a:t>25/11/2019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26486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4EDE59-6459-4D53-9248-9D369CE1B4AC}" type="datetimeFigureOut">
              <a:rPr lang="fr-FR" smtClean="0"/>
              <a:t>25/11/2019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53989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4EDE59-6459-4D53-9248-9D369CE1B4AC}" type="datetimeFigureOut">
              <a:rPr lang="fr-FR" smtClean="0"/>
              <a:t>25/11/2019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1650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4EDE59-6459-4D53-9248-9D369CE1B4AC}" type="datetimeFigureOut">
              <a:rPr lang="fr-FR" smtClean="0"/>
              <a:t>25/11/2019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35848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D4EDE59-6459-4D53-9248-9D369CE1B4AC}" type="datetimeFigureOut">
              <a:rPr lang="fr-FR" smtClean="0"/>
              <a:t>25/11/2019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365030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D4EDE59-6459-4D53-9248-9D369CE1B4AC}" type="datetimeFigureOut">
              <a:rPr lang="fr-FR" smtClean="0"/>
              <a:t>25/11/2019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220856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D4EDE59-6459-4D53-9248-9D369CE1B4AC}" type="datetimeFigureOut">
              <a:rPr lang="fr-FR" smtClean="0"/>
              <a:t>25/11/2019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368942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D4EDE59-6459-4D53-9248-9D369CE1B4AC}" type="datetimeFigureOut">
              <a:rPr lang="fr-FR" smtClean="0"/>
              <a:t>25/11/2019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184709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4EDE59-6459-4D53-9248-9D369CE1B4AC}" type="datetimeFigureOut">
              <a:rPr lang="fr-FR" smtClean="0"/>
              <a:t>25/11/2019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341240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D4EDE59-6459-4D53-9248-9D369CE1B4AC}" type="datetimeFigureOut">
              <a:rPr lang="fr-FR" smtClean="0"/>
              <a:t>25/11/2019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179064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D4EDE59-6459-4D53-9248-9D369CE1B4AC}" type="datetimeFigureOut">
              <a:rPr lang="fr-FR" smtClean="0"/>
              <a:t>25/11/2019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FC361-86EB-4DFC-A809-7D42B0E917AB}" type="slidenum">
              <a:rPr lang="fr-FR" smtClean="0"/>
              <a:t>‹N°›</a:t>
            </a:fld>
            <a:endParaRPr lang="fr-FR"/>
          </a:p>
        </p:txBody>
      </p:sp>
    </p:spTree>
    <p:extLst>
      <p:ext uri="{BB962C8B-B14F-4D97-AF65-F5344CB8AC3E}">
        <p14:creationId xmlns:p14="http://schemas.microsoft.com/office/powerpoint/2010/main" val="42167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EDE59-6459-4D53-9248-9D369CE1B4AC}" type="datetimeFigureOut">
              <a:rPr lang="fr-FR" smtClean="0"/>
              <a:t>25/11/2019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DIECCTE GUADELOUPE</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FC361-86EB-4DFC-A809-7D42B0E917AB}" type="slidenum">
              <a:rPr lang="fr-FR" smtClean="0"/>
              <a:t>‹N°›</a:t>
            </a:fld>
            <a:endParaRPr lang="fr-FR"/>
          </a:p>
        </p:txBody>
      </p:sp>
      <p:pic>
        <p:nvPicPr>
          <p:cNvPr id="7" name="Image 6" descr="RÃ©sultat de recherche d'images pour &quot;marianne&quo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12360" y="188640"/>
            <a:ext cx="1115695" cy="656590"/>
          </a:xfrm>
          <a:prstGeom prst="rect">
            <a:avLst/>
          </a:prstGeom>
          <a:noFill/>
          <a:ln>
            <a:noFill/>
          </a:ln>
        </p:spPr>
      </p:pic>
    </p:spTree>
    <p:extLst>
      <p:ext uri="{BB962C8B-B14F-4D97-AF65-F5344CB8AC3E}">
        <p14:creationId xmlns:p14="http://schemas.microsoft.com/office/powerpoint/2010/main" val="201624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naomi.petrine@dieccte.gouv.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2334121"/>
          </a:xfrm>
        </p:spPr>
        <p:txBody>
          <a:bodyPr>
            <a:normAutofit/>
          </a:bodyPr>
          <a:lstStyle/>
          <a:p>
            <a:r>
              <a:rPr lang="fr-FR" dirty="0" smtClean="0"/>
              <a:t>La marque d’Etat </a:t>
            </a:r>
            <a:br>
              <a:rPr lang="fr-FR" dirty="0" smtClean="0"/>
            </a:br>
            <a:r>
              <a:rPr lang="fr-FR" b="1" dirty="0" smtClean="0"/>
              <a:t>Tourisme &amp; Handicap</a:t>
            </a:r>
            <a:endParaRPr lang="fr-FR" sz="3600" b="1" dirty="0"/>
          </a:p>
        </p:txBody>
      </p:sp>
      <p:pic>
        <p:nvPicPr>
          <p:cNvPr id="1026" name="Picture 2" descr="Résultat de recherche d'images pour &quot;tourisme et handicap&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2243" y="2996952"/>
            <a:ext cx="427999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35" y="0"/>
            <a:ext cx="7509520" cy="1143000"/>
          </a:xfrm>
        </p:spPr>
        <p:txBody>
          <a:bodyPr>
            <a:noAutofit/>
          </a:bodyPr>
          <a:lstStyle/>
          <a:p>
            <a:r>
              <a:rPr lang="fr-FR" sz="2000" dirty="0" smtClean="0"/>
              <a:t>Au final, 11 évaluateurs formés. Nous sommes ici à l’ARAWAK pour la dernière journée qui était un cas pratique. Par binôme, nous avons évalué l’hôtel pour les 4 handicaps.</a:t>
            </a:r>
            <a:endParaRPr lang="fr-FR" sz="2000" dirty="0"/>
          </a:p>
        </p:txBody>
      </p:sp>
      <p:pic>
        <p:nvPicPr>
          <p:cNvPr id="1026" name="Picture 2" descr="C:\Users\naomi.petrine\Desktop\Presentation\20191121_11512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p:blipFill>
        <p:spPr bwMode="auto">
          <a:xfrm>
            <a:off x="764958" y="1325488"/>
            <a:ext cx="7770997" cy="541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ph idx="1"/>
          </p:nvPr>
        </p:nvSpPr>
        <p:spPr>
          <a:xfrm>
            <a:off x="179512" y="1523925"/>
            <a:ext cx="8784976" cy="5073427"/>
          </a:xfrm>
        </p:spPr>
        <p:txBody>
          <a:bodyPr>
            <a:normAutofit/>
          </a:bodyPr>
          <a:lstStyle/>
          <a:p>
            <a:pPr marL="0" indent="0" algn="ctr">
              <a:buNone/>
            </a:pPr>
            <a:endParaRPr lang="fr-FR" b="1" dirty="0" smtClean="0">
              <a:latin typeface="+mj-lt"/>
            </a:endParaRPr>
          </a:p>
          <a:p>
            <a:pPr marL="0" indent="0" algn="ctr">
              <a:buNone/>
            </a:pPr>
            <a:r>
              <a:rPr lang="fr-FR" b="1" dirty="0" smtClean="0">
                <a:latin typeface="+mj-lt"/>
              </a:rPr>
              <a:t>Naomi </a:t>
            </a:r>
            <a:r>
              <a:rPr lang="fr-FR" b="1" dirty="0" smtClean="0">
                <a:latin typeface="+mj-lt"/>
              </a:rPr>
              <a:t>PETRINE</a:t>
            </a:r>
          </a:p>
          <a:p>
            <a:pPr marL="0" indent="0" algn="ctr">
              <a:buNone/>
            </a:pPr>
            <a:endParaRPr lang="fr-FR" b="1" dirty="0" smtClean="0">
              <a:latin typeface="+mj-lt"/>
            </a:endParaRPr>
          </a:p>
          <a:p>
            <a:pPr marL="0" indent="0" algn="ctr">
              <a:buNone/>
            </a:pPr>
            <a:r>
              <a:rPr lang="fr-FR" dirty="0">
                <a:latin typeface="+mj-lt"/>
              </a:rPr>
              <a:t>DIECCTE GUADELOUPE</a:t>
            </a:r>
          </a:p>
          <a:p>
            <a:pPr marL="0" indent="0" algn="ctr">
              <a:buNone/>
            </a:pPr>
            <a:r>
              <a:rPr lang="fr-FR" sz="2800" dirty="0" smtClean="0">
                <a:latin typeface="+mj-lt"/>
              </a:rPr>
              <a:t>Chargée </a:t>
            </a:r>
            <a:r>
              <a:rPr lang="fr-FR" sz="2800" dirty="0">
                <a:latin typeface="+mj-lt"/>
              </a:rPr>
              <a:t>de mission </a:t>
            </a:r>
            <a:r>
              <a:rPr lang="fr-FR" sz="2800" dirty="0" smtClean="0">
                <a:latin typeface="+mj-lt"/>
              </a:rPr>
              <a:t>Tourisme-Commerce-Artisanat</a:t>
            </a:r>
            <a:endParaRPr lang="fr-FR" sz="2800" dirty="0">
              <a:latin typeface="+mj-lt"/>
            </a:endParaRPr>
          </a:p>
          <a:p>
            <a:pPr marL="0" indent="0" algn="ctr">
              <a:buNone/>
            </a:pPr>
            <a:r>
              <a:rPr lang="fr-FR" u="sng" dirty="0" smtClean="0">
                <a:latin typeface="+mj-lt"/>
                <a:hlinkClick r:id="rId2"/>
              </a:rPr>
              <a:t>naomi.petrine@dieccte.gouv.fr</a:t>
            </a:r>
            <a:r>
              <a:rPr lang="fr-FR" dirty="0" smtClean="0">
                <a:latin typeface="+mj-lt"/>
              </a:rPr>
              <a:t> | </a:t>
            </a:r>
            <a:r>
              <a:rPr lang="fr-FR" dirty="0">
                <a:latin typeface="+mj-lt"/>
              </a:rPr>
              <a:t>0590 80 50 </a:t>
            </a:r>
            <a:r>
              <a:rPr lang="fr-FR" dirty="0" smtClean="0">
                <a:latin typeface="+mj-lt"/>
              </a:rPr>
              <a:t>82</a:t>
            </a:r>
          </a:p>
        </p:txBody>
      </p:sp>
      <p:sp>
        <p:nvSpPr>
          <p:cNvPr id="3" name="Titre 1"/>
          <p:cNvSpPr>
            <a:spLocks noGrp="1"/>
          </p:cNvSpPr>
          <p:nvPr>
            <p:ph type="title"/>
          </p:nvPr>
        </p:nvSpPr>
        <p:spPr>
          <a:xfrm>
            <a:off x="457200" y="274638"/>
            <a:ext cx="8229600" cy="1143000"/>
          </a:xfrm>
        </p:spPr>
        <p:txBody>
          <a:bodyPr/>
          <a:lstStyle/>
          <a:p>
            <a:r>
              <a:rPr lang="fr-FR" i="1" dirty="0" smtClean="0"/>
              <a:t>Contact à la DIECCTE</a:t>
            </a:r>
            <a:endParaRPr lang="fr-FR" i="1" dirty="0"/>
          </a:p>
        </p:txBody>
      </p:sp>
    </p:spTree>
    <p:extLst>
      <p:ext uri="{BB962C8B-B14F-4D97-AF65-F5344CB8AC3E}">
        <p14:creationId xmlns:p14="http://schemas.microsoft.com/office/powerpoint/2010/main" val="33353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56792"/>
            <a:ext cx="8229600" cy="4608512"/>
          </a:xfrm>
        </p:spPr>
        <p:txBody>
          <a:bodyPr>
            <a:normAutofit/>
          </a:bodyPr>
          <a:lstStyle/>
          <a:p>
            <a:pPr algn="just"/>
            <a:r>
              <a:rPr lang="fr-FR" sz="2800" dirty="0" smtClean="0">
                <a:latin typeface="+mj-lt"/>
              </a:rPr>
              <a:t>2001 par le Secrétariat d’Etat chargé du tourisme</a:t>
            </a:r>
          </a:p>
          <a:p>
            <a:pPr marL="0" indent="0" algn="just">
              <a:buNone/>
            </a:pPr>
            <a:endParaRPr lang="fr-FR" sz="2800" dirty="0" smtClean="0">
              <a:latin typeface="+mj-lt"/>
            </a:endParaRPr>
          </a:p>
          <a:p>
            <a:pPr algn="just"/>
            <a:r>
              <a:rPr lang="fr-FR" sz="2800" dirty="0" smtClean="0">
                <a:latin typeface="+mj-lt"/>
              </a:rPr>
              <a:t>Plusieurs acteurs ont collaboré :</a:t>
            </a:r>
          </a:p>
          <a:p>
            <a:pPr lvl="1" algn="just"/>
            <a:r>
              <a:rPr lang="fr-FR" sz="2400" dirty="0" smtClean="0">
                <a:latin typeface="+mj-lt"/>
              </a:rPr>
              <a:t>Ministère chargé du tourisme</a:t>
            </a:r>
          </a:p>
          <a:p>
            <a:pPr lvl="1" algn="just"/>
            <a:r>
              <a:rPr lang="fr-FR" sz="2400" dirty="0" smtClean="0">
                <a:latin typeface="+mj-lt"/>
              </a:rPr>
              <a:t>Les professionnels du secteur</a:t>
            </a:r>
          </a:p>
          <a:p>
            <a:pPr lvl="1" algn="just"/>
            <a:r>
              <a:rPr lang="fr-FR" sz="2400" dirty="0" smtClean="0">
                <a:latin typeface="+mj-lt"/>
              </a:rPr>
              <a:t>Les collectivités territoriales</a:t>
            </a:r>
          </a:p>
          <a:p>
            <a:pPr lvl="1" algn="just"/>
            <a:r>
              <a:rPr lang="fr-FR" sz="2400" dirty="0" smtClean="0">
                <a:latin typeface="+mj-lt"/>
              </a:rPr>
              <a:t>Les associations représentant les personnes handicapées</a:t>
            </a:r>
            <a:endParaRPr lang="fr-FR" sz="2400" dirty="0">
              <a:latin typeface="+mj-lt"/>
            </a:endParaRPr>
          </a:p>
        </p:txBody>
      </p:sp>
      <p:sp>
        <p:nvSpPr>
          <p:cNvPr id="4" name="Espace réservé du pied de page 3"/>
          <p:cNvSpPr>
            <a:spLocks noGrp="1"/>
          </p:cNvSpPr>
          <p:nvPr>
            <p:ph type="ftr" sz="quarter" idx="11"/>
          </p:nvPr>
        </p:nvSpPr>
        <p:spPr/>
        <p:txBody>
          <a:bodyPr/>
          <a:lstStyle/>
          <a:p>
            <a:r>
              <a:rPr lang="fr-FR" smtClean="0"/>
              <a:t>DIECCTE GUADELOUPE</a:t>
            </a:r>
            <a:endParaRPr lang="fr-FR"/>
          </a:p>
        </p:txBody>
      </p:sp>
      <p:sp>
        <p:nvSpPr>
          <p:cNvPr id="5" name="Espace réservé du numéro de diapositive 4"/>
          <p:cNvSpPr>
            <a:spLocks noGrp="1"/>
          </p:cNvSpPr>
          <p:nvPr>
            <p:ph type="sldNum" sz="quarter" idx="12"/>
          </p:nvPr>
        </p:nvSpPr>
        <p:spPr/>
        <p:txBody>
          <a:bodyPr/>
          <a:lstStyle/>
          <a:p>
            <a:fld id="{5FEFC361-86EB-4DFC-A809-7D42B0E917AB}" type="slidenum">
              <a:rPr lang="fr-FR" smtClean="0"/>
              <a:t>2</a:t>
            </a:fld>
            <a:endParaRPr lang="fr-FR"/>
          </a:p>
        </p:txBody>
      </p:sp>
      <p:sp>
        <p:nvSpPr>
          <p:cNvPr id="6" name="Titre 1"/>
          <p:cNvSpPr>
            <a:spLocks noGrp="1"/>
          </p:cNvSpPr>
          <p:nvPr>
            <p:ph type="title"/>
          </p:nvPr>
        </p:nvSpPr>
        <p:spPr>
          <a:xfrm>
            <a:off x="457200" y="274638"/>
            <a:ext cx="8229600" cy="1143000"/>
          </a:xfrm>
        </p:spPr>
        <p:txBody>
          <a:bodyPr/>
          <a:lstStyle/>
          <a:p>
            <a:r>
              <a:rPr lang="fr-FR" dirty="0" smtClean="0"/>
              <a:t>Création de la marque</a:t>
            </a:r>
            <a:endParaRPr lang="fr-FR" dirty="0"/>
          </a:p>
        </p:txBody>
      </p:sp>
    </p:spTree>
    <p:extLst>
      <p:ext uri="{BB962C8B-B14F-4D97-AF65-F5344CB8AC3E}">
        <p14:creationId xmlns:p14="http://schemas.microsoft.com/office/powerpoint/2010/main" val="273963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 &amp; H, c’est…</a:t>
            </a:r>
            <a:endParaRPr lang="fr-FR" dirty="0"/>
          </a:p>
        </p:txBody>
      </p:sp>
      <p:sp>
        <p:nvSpPr>
          <p:cNvPr id="3" name="Espace réservé du contenu 2"/>
          <p:cNvSpPr>
            <a:spLocks noGrp="1"/>
          </p:cNvSpPr>
          <p:nvPr>
            <p:ph idx="1"/>
          </p:nvPr>
        </p:nvSpPr>
        <p:spPr>
          <a:xfrm>
            <a:off x="457200" y="1600200"/>
            <a:ext cx="8229600" cy="4853136"/>
          </a:xfrm>
        </p:spPr>
        <p:txBody>
          <a:bodyPr>
            <a:normAutofit lnSpcReduction="10000"/>
          </a:bodyPr>
          <a:lstStyle/>
          <a:p>
            <a:pPr algn="just"/>
            <a:r>
              <a:rPr lang="fr-FR" sz="2800" dirty="0" smtClean="0">
                <a:latin typeface="+mj-lt"/>
              </a:rPr>
              <a:t>La seule marque d’Etat attribuée aux professionnels du tourisme qui s’engagent dans une démarche de qualité permettant l’accessibilité :</a:t>
            </a:r>
            <a:endParaRPr lang="fr-FR" sz="2800" dirty="0">
              <a:latin typeface="+mj-lt"/>
            </a:endParaRPr>
          </a:p>
          <a:p>
            <a:pPr lvl="1" algn="just"/>
            <a:r>
              <a:rPr lang="fr-FR" sz="2400" dirty="0" smtClean="0">
                <a:latin typeface="+mj-lt"/>
              </a:rPr>
              <a:t>Durant les loisirs</a:t>
            </a:r>
            <a:endParaRPr lang="fr-FR" sz="2400" dirty="0">
              <a:latin typeface="+mj-lt"/>
            </a:endParaRPr>
          </a:p>
          <a:p>
            <a:pPr lvl="1" algn="just"/>
            <a:r>
              <a:rPr lang="fr-FR" sz="2400" dirty="0" smtClean="0">
                <a:latin typeface="+mj-lt"/>
              </a:rPr>
              <a:t>Afin de bénéficier de vacances </a:t>
            </a:r>
            <a:r>
              <a:rPr lang="fr-FR" sz="2400" dirty="0">
                <a:latin typeface="+mj-lt"/>
              </a:rPr>
              <a:t>pour </a:t>
            </a:r>
            <a:r>
              <a:rPr lang="fr-FR" sz="2400" dirty="0" smtClean="0">
                <a:latin typeface="+mj-lt"/>
              </a:rPr>
              <a:t>tous </a:t>
            </a:r>
          </a:p>
          <a:p>
            <a:pPr lvl="1" algn="just"/>
            <a:r>
              <a:rPr lang="fr-FR" sz="2400" dirty="0" smtClean="0">
                <a:latin typeface="+mj-lt"/>
              </a:rPr>
              <a:t>Pour les personnes en situation de handicap</a:t>
            </a:r>
            <a:endParaRPr lang="fr-FR" dirty="0" smtClean="0">
              <a:latin typeface="+mj-lt"/>
            </a:endParaRPr>
          </a:p>
          <a:p>
            <a:pPr algn="just"/>
            <a:r>
              <a:rPr lang="fr-FR" sz="2800" dirty="0" smtClean="0">
                <a:latin typeface="+mj-lt"/>
              </a:rPr>
              <a:t>L’information grâce à la marque est : </a:t>
            </a:r>
          </a:p>
          <a:p>
            <a:pPr lvl="1" algn="just"/>
            <a:r>
              <a:rPr lang="fr-FR" sz="2400" dirty="0" smtClean="0">
                <a:latin typeface="+mj-lt"/>
              </a:rPr>
              <a:t>fiable</a:t>
            </a:r>
            <a:r>
              <a:rPr lang="fr-FR" sz="2400" dirty="0">
                <a:latin typeface="+mj-lt"/>
              </a:rPr>
              <a:t>, </a:t>
            </a:r>
            <a:endParaRPr lang="fr-FR" sz="2400" dirty="0" smtClean="0">
              <a:latin typeface="+mj-lt"/>
            </a:endParaRPr>
          </a:p>
          <a:p>
            <a:pPr lvl="1" algn="just"/>
            <a:r>
              <a:rPr lang="fr-FR" sz="2400" dirty="0" smtClean="0">
                <a:latin typeface="+mj-lt"/>
              </a:rPr>
              <a:t>objective</a:t>
            </a:r>
          </a:p>
          <a:p>
            <a:pPr lvl="1" algn="just"/>
            <a:r>
              <a:rPr lang="fr-FR" sz="2400" dirty="0" smtClean="0">
                <a:latin typeface="+mj-lt"/>
              </a:rPr>
              <a:t>Homogène pour ces publics</a:t>
            </a:r>
          </a:p>
        </p:txBody>
      </p:sp>
      <p:pic>
        <p:nvPicPr>
          <p:cNvPr id="1026" name="Picture 2" descr="C:\Users\naomi.petrine\Desktop\Presentation\ToursimeHandicap.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37" t="26651" r="16776" b="29729"/>
          <a:stretch/>
        </p:blipFill>
        <p:spPr bwMode="auto">
          <a:xfrm>
            <a:off x="5652120" y="5122619"/>
            <a:ext cx="3041505" cy="91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525963"/>
          </a:xfrm>
        </p:spPr>
        <p:txBody>
          <a:bodyPr>
            <a:normAutofit lnSpcReduction="10000"/>
          </a:bodyPr>
          <a:lstStyle/>
          <a:p>
            <a:pPr marL="971550" lvl="1" indent="-514350">
              <a:spcBef>
                <a:spcPts val="1200"/>
              </a:spcBef>
              <a:buAutoNum type="arabicPeriod"/>
            </a:pPr>
            <a:r>
              <a:rPr lang="fr-FR" dirty="0" smtClean="0">
                <a:latin typeface="+mj-lt"/>
              </a:rPr>
              <a:t>Sensibiliser et accompagner les pros</a:t>
            </a:r>
          </a:p>
          <a:p>
            <a:pPr marL="971550" lvl="1" indent="-514350">
              <a:spcBef>
                <a:spcPts val="1200"/>
              </a:spcBef>
              <a:buAutoNum type="arabicPeriod"/>
            </a:pPr>
            <a:r>
              <a:rPr lang="fr-FR" dirty="0" smtClean="0">
                <a:latin typeface="+mj-lt"/>
              </a:rPr>
              <a:t>Créer un « vouloir accueillir » au lieu d’un « pouvoir accueillir »</a:t>
            </a:r>
          </a:p>
          <a:p>
            <a:pPr marL="971550" lvl="1" indent="-514350">
              <a:spcBef>
                <a:spcPts val="1200"/>
              </a:spcBef>
              <a:buAutoNum type="arabicPeriod"/>
            </a:pPr>
            <a:r>
              <a:rPr lang="fr-FR" dirty="0" smtClean="0">
                <a:latin typeface="+mj-lt"/>
              </a:rPr>
              <a:t>Offrir un </a:t>
            </a:r>
            <a:r>
              <a:rPr lang="fr-FR" dirty="0">
                <a:latin typeface="+mj-lt"/>
              </a:rPr>
              <a:t>i</a:t>
            </a:r>
            <a:r>
              <a:rPr lang="fr-FR" dirty="0" smtClean="0">
                <a:latin typeface="+mj-lt"/>
              </a:rPr>
              <a:t>nformation fiable, objective, homogène de l’accessibilité</a:t>
            </a:r>
          </a:p>
          <a:p>
            <a:pPr marL="971550" lvl="1" indent="-514350">
              <a:spcBef>
                <a:spcPts val="1200"/>
              </a:spcBef>
              <a:buAutoNum type="arabicPeriod"/>
            </a:pPr>
            <a:r>
              <a:rPr lang="fr-FR" dirty="0" smtClean="0">
                <a:latin typeface="+mj-lt"/>
              </a:rPr>
              <a:t>Une offre touristique adaptée et intégrée à l’offre généraliste (et non pas à part car ces publics souhaitent profiter des services annexes et pas seulement d’un hébergement)</a:t>
            </a:r>
          </a:p>
        </p:txBody>
      </p:sp>
      <p:sp>
        <p:nvSpPr>
          <p:cNvPr id="5" name="Titre 4"/>
          <p:cNvSpPr>
            <a:spLocks noGrp="1"/>
          </p:cNvSpPr>
          <p:nvPr>
            <p:ph type="title"/>
          </p:nvPr>
        </p:nvSpPr>
        <p:spPr/>
        <p:txBody>
          <a:bodyPr/>
          <a:lstStyle/>
          <a:p>
            <a:r>
              <a:rPr lang="fr-FR" dirty="0" smtClean="0"/>
              <a:t>Objectifs</a:t>
            </a:r>
            <a:endParaRPr lang="fr-FR" dirty="0"/>
          </a:p>
        </p:txBody>
      </p:sp>
      <p:pic>
        <p:nvPicPr>
          <p:cNvPr id="2051" name="Picture 3" descr="C:\Users\naomi.petrine\Desktop\Presentation\Flyers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358648"/>
            <a:ext cx="2592288" cy="135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03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peut-on labelliser ?</a:t>
            </a:r>
            <a:endParaRPr lang="fr-FR" dirty="0"/>
          </a:p>
        </p:txBody>
      </p:sp>
      <p:pic>
        <p:nvPicPr>
          <p:cNvPr id="3074" name="Picture 2" descr="C:\Users\naomi.petrine\Desktop\Presentation\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9373"/>
            <a:ext cx="7940102" cy="503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r>
              <a:rPr lang="fr-FR" dirty="0" smtClean="0"/>
              <a:t>Comment faire ?</a:t>
            </a:r>
            <a:endParaRPr lang="fr-FR" dirty="0"/>
          </a:p>
        </p:txBody>
      </p:sp>
      <p:pic>
        <p:nvPicPr>
          <p:cNvPr id="5122" name="Picture 2" descr="C:\Users\naomi.petrine\Desktop\Presentation\Les 5 étapes de la labellisation 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89025"/>
            <a:ext cx="5297488" cy="551656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rot="760883">
            <a:off x="3594064" y="2234913"/>
            <a:ext cx="5783989" cy="261610"/>
          </a:xfrm>
          <a:prstGeom prst="rect">
            <a:avLst/>
          </a:prstGeom>
          <a:noFill/>
        </p:spPr>
        <p:txBody>
          <a:bodyPr wrap="square" rtlCol="0">
            <a:spAutoFit/>
          </a:bodyPr>
          <a:lstStyle/>
          <a:p>
            <a:r>
              <a:rPr lang="fr-FR" sz="1100" b="1" dirty="0">
                <a:latin typeface="+mj-lt"/>
              </a:rPr>
              <a:t>https://www.entreprises.gouv.fr/marques-nationales-tourisme/application-gmth-0</a:t>
            </a:r>
          </a:p>
        </p:txBody>
      </p:sp>
      <p:pic>
        <p:nvPicPr>
          <p:cNvPr id="5124" name="Picture 4" descr="Résultat de recherche d'images pour &quot;CTI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469" y="3358247"/>
            <a:ext cx="1467177" cy="9781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 de recherche d'images pour &quot;dieccte guadeloup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6769" y="3118282"/>
            <a:ext cx="1224136" cy="145804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434375" y="4611675"/>
            <a:ext cx="3570541" cy="938719"/>
          </a:xfrm>
          <a:prstGeom prst="rect">
            <a:avLst/>
          </a:prstGeom>
          <a:noFill/>
        </p:spPr>
        <p:txBody>
          <a:bodyPr wrap="square" rtlCol="0">
            <a:spAutoFit/>
          </a:bodyPr>
          <a:lstStyle/>
          <a:p>
            <a:r>
              <a:rPr lang="fr-FR" sz="1100" b="1" dirty="0" smtClean="0">
                <a:latin typeface="+mj-lt"/>
              </a:rPr>
              <a:t>Le relai territorial c’est le CTIG ainsi que la DIECCTE (partenariat). On reçoit les demandes et on provoque la visite. Il existe une convention entre la DIECCTE et le CTIG pour la mise en œuvre sur le territoire.</a:t>
            </a:r>
            <a:endParaRPr lang="fr-FR" sz="1100" b="1" dirty="0">
              <a:latin typeface="+mj-lt"/>
            </a:endParaRPr>
          </a:p>
        </p:txBody>
      </p:sp>
    </p:spTree>
    <p:extLst>
      <p:ext uri="{BB962C8B-B14F-4D97-AF65-F5344CB8AC3E}">
        <p14:creationId xmlns:p14="http://schemas.microsoft.com/office/powerpoint/2010/main" val="9950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r>
              <a:rPr lang="fr-FR" dirty="0" smtClean="0"/>
              <a:t>Comment faire ?</a:t>
            </a:r>
            <a:endParaRPr lang="fr-FR" dirty="0"/>
          </a:p>
        </p:txBody>
      </p:sp>
      <p:pic>
        <p:nvPicPr>
          <p:cNvPr id="5122" name="Picture 2" descr="C:\Users\naomi.petrine\Desktop\Presentation\Les 5 étapes de la labellisation 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2" y="1083269"/>
            <a:ext cx="5297488" cy="55165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ésultat de recherche d'images pour &quot;dieccte guadeloup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150" y="4832218"/>
            <a:ext cx="1495425" cy="17811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308304" y="1150581"/>
            <a:ext cx="2088232" cy="584775"/>
          </a:xfrm>
          <a:prstGeom prst="rect">
            <a:avLst/>
          </a:prstGeom>
          <a:noFill/>
        </p:spPr>
        <p:txBody>
          <a:bodyPr wrap="square" rtlCol="0">
            <a:spAutoFit/>
          </a:bodyPr>
          <a:lstStyle/>
          <a:p>
            <a:r>
              <a:rPr lang="fr-FR" sz="3200" b="1" dirty="0" smtClean="0">
                <a:solidFill>
                  <a:srgbClr val="FF0000"/>
                </a:solidFill>
                <a:latin typeface="+mj-lt"/>
              </a:rPr>
              <a:t>+ 5 ans</a:t>
            </a:r>
            <a:endParaRPr lang="fr-FR" sz="3200" b="1" dirty="0">
              <a:solidFill>
                <a:srgbClr val="FF0000"/>
              </a:solidFill>
              <a:latin typeface="+mj-lt"/>
            </a:endParaRPr>
          </a:p>
        </p:txBody>
      </p:sp>
      <p:sp>
        <p:nvSpPr>
          <p:cNvPr id="5" name="ZoneTexte 4"/>
          <p:cNvSpPr txBox="1"/>
          <p:nvPr/>
        </p:nvSpPr>
        <p:spPr>
          <a:xfrm>
            <a:off x="251520" y="1197859"/>
            <a:ext cx="3702055" cy="2554545"/>
          </a:xfrm>
          <a:prstGeom prst="rect">
            <a:avLst/>
          </a:prstGeom>
          <a:noFill/>
        </p:spPr>
        <p:txBody>
          <a:bodyPr wrap="square" rtlCol="0">
            <a:spAutoFit/>
          </a:bodyPr>
          <a:lstStyle/>
          <a:p>
            <a:pPr algn="ctr"/>
            <a:r>
              <a:rPr lang="fr-FR" sz="2000" b="1" dirty="0" smtClean="0">
                <a:latin typeface="+mj-lt"/>
              </a:rPr>
              <a:t>Obtention d’au moins 2 pictogrammes puis renouvellement à la demande du professionnel (durée de validité de la marque : 5 ans). La visite d’évaluation porte sur les 4 handicaps de toute façon.</a:t>
            </a:r>
            <a:endParaRPr lang="fr-FR" sz="2000" b="1" dirty="0">
              <a:latin typeface="+mj-lt"/>
            </a:endParaRPr>
          </a:p>
        </p:txBody>
      </p:sp>
      <p:pic>
        <p:nvPicPr>
          <p:cNvPr id="9" name="Picture 2" descr="Résultat de recherche d'images pour &quot;tourisme et handicap&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8205" y="3636260"/>
            <a:ext cx="1680099" cy="118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355160" cy="1714202"/>
          </a:xfrm>
        </p:spPr>
        <p:txBody>
          <a:bodyPr>
            <a:noAutofit/>
          </a:bodyPr>
          <a:lstStyle/>
          <a:p>
            <a:pPr algn="l"/>
            <a:r>
              <a:rPr lang="fr-FR" sz="2400" dirty="0" smtClean="0"/>
              <a:t>Notre cible : pas seulement les personnes en situation de handicap mais aussi leur famille, les aidants qui ont également besoin de vacances. C’est personnes sont des pères, des mères, des fils ou fille de.</a:t>
            </a:r>
            <a:endParaRPr lang="fr-FR" sz="2400" dirty="0"/>
          </a:p>
        </p:txBody>
      </p:sp>
      <p:pic>
        <p:nvPicPr>
          <p:cNvPr id="4098" name="Picture 2" descr="C:\Users\naomi.petrine\Desktop\Presentation\Tourisme pour tous couleu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04" y="1772816"/>
            <a:ext cx="8369960" cy="469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812360" cy="1417638"/>
          </a:xfrm>
        </p:spPr>
        <p:txBody>
          <a:bodyPr>
            <a:normAutofit fontScale="90000"/>
          </a:bodyPr>
          <a:lstStyle/>
          <a:p>
            <a:r>
              <a:rPr lang="fr-FR" sz="1800" dirty="0" smtClean="0"/>
              <a:t>Formation en Guadeloupe du 19 au 22, dans les locaux de l’Association Guadeloupéenne de Soutien aux Personnes Handicapées (AGSPH). Parmi les évaluateurs, les offices de tourisme de la CANGT, CARL, CANBT, CAGSC, CAPEX, CTIG ainsi qu’une personne en fauteuil, un non voyant, un avec une prothèse, un bénévole d’association. 7 personnes du monde du tourisme et 4 du handicap.</a:t>
            </a:r>
            <a:endParaRPr lang="fr-FR" sz="1800" dirty="0"/>
          </a:p>
        </p:txBody>
      </p:sp>
      <p:pic>
        <p:nvPicPr>
          <p:cNvPr id="7170" name="Picture 2" descr="C:\Users\naomi.petrine\Desktop\Presentation\20191119_09574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6674"/>
          <a:stretch/>
        </p:blipFill>
        <p:spPr bwMode="auto">
          <a:xfrm>
            <a:off x="733003" y="1489079"/>
            <a:ext cx="7943453" cy="49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1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371</Words>
  <Application>Microsoft Office PowerPoint</Application>
  <PresentationFormat>Affichage à l'écran (4:3)</PresentationFormat>
  <Paragraphs>50</Paragraphs>
  <Slides>11</Slides>
  <Notes>8</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La marque d’Etat  Tourisme &amp; Handicap</vt:lpstr>
      <vt:lpstr>Création de la marque</vt:lpstr>
      <vt:lpstr>T &amp; H, c’est…</vt:lpstr>
      <vt:lpstr>Objectifs</vt:lpstr>
      <vt:lpstr>Que peut-on labelliser ?</vt:lpstr>
      <vt:lpstr>Comment faire ?</vt:lpstr>
      <vt:lpstr>Comment faire ?</vt:lpstr>
      <vt:lpstr>Notre cible : pas seulement les personnes en situation de handicap mais aussi leur famille, les aidants qui ont également besoin de vacances. C’est personnes sont des pères, des mères, des fils ou fille de.</vt:lpstr>
      <vt:lpstr>Formation en Guadeloupe du 19 au 22, dans les locaux de l’Association Guadeloupéenne de Soutien aux Personnes Handicapées (AGSPH). Parmi les évaluateurs, les offices de tourisme de la CANGT, CARL, CANBT, CAGSC, CAPEX, CTIG ainsi qu’une personne en fauteuil, un non voyant, un avec une prothèse, un bénévole d’association. 7 personnes du monde du tourisme et 4 du handicap.</vt:lpstr>
      <vt:lpstr>Au final, 11 évaluateurs formés. Nous sommes ici à l’ARAWAK pour la dernière journée qui était un cas pratique. Par binôme, nous avons évalué l’hôtel pour les 4 handicaps.</vt:lpstr>
      <vt:lpstr>Contact à la DIECCTE</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Fonds d’Intervention pour les services, l’artisanat et le commerce</dc:title>
  <dc:creator>PETRINE Naomi (DR971)</dc:creator>
  <cp:lastModifiedBy>MARCEL-ROCHE Marie-Lise (DR971)</cp:lastModifiedBy>
  <cp:revision>54</cp:revision>
  <dcterms:created xsi:type="dcterms:W3CDTF">2018-12-11T13:06:14Z</dcterms:created>
  <dcterms:modified xsi:type="dcterms:W3CDTF">2019-11-25T13:48:49Z</dcterms:modified>
</cp:coreProperties>
</file>